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79DEDAC-063E-47DA-85C7-125B68A576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73A5D5B-B74F-4EA4-9020-DC8DF9A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6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7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8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5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5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8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6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C83F-02E4-4785-9763-BF8349D129B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D36B-FCC3-4E93-9065-8C22CDF6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PREPOSITIONS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ClrTx/>
              <a:buNone/>
            </a:pPr>
            <a:r>
              <a:rPr lang="en-US" b="1" dirty="0">
                <a:effectLst/>
              </a:rPr>
              <a:t>List as many prepositions as you can with your small group.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b="1" dirty="0">
              <a:effectLst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b="1" dirty="0">
              <a:effectLst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b="1" dirty="0">
              <a:effectLst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b="1" dirty="0">
              <a:effectLst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b="1" dirty="0">
                <a:effectLst/>
              </a:rPr>
              <a:t>Underline each preposition in the following sentence: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b="1" dirty="0">
                <a:effectLst/>
              </a:rPr>
              <a:t>The cats wildly played on the floor in the living room at home.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en-US" b="1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PREPOSITIONS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57400" y="1905001"/>
            <a:ext cx="81534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/>
              <a:t>A </a:t>
            </a:r>
            <a:r>
              <a:rPr lang="en-US" sz="2000" b="1" u="sng" dirty="0"/>
              <a:t>preposition</a:t>
            </a:r>
            <a:r>
              <a:rPr lang="en-US" sz="2000" b="1" dirty="0"/>
              <a:t> is a word that shows the relationship of a noun or a pronoun to some other word in the sentence.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A preposition always introduces a phrase.  The noun or pronoun that ends a prepositional phrase is the </a:t>
            </a:r>
            <a:r>
              <a:rPr lang="en-US" sz="2000" b="1" u="sng" dirty="0"/>
              <a:t>object of the preposition</a:t>
            </a:r>
            <a:r>
              <a:rPr lang="en-US" sz="2000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Underline each prepositional phrase, circle each preposition and draw an arrow to the object of the preposition: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/>
              <a:t>Example:</a:t>
            </a:r>
          </a:p>
          <a:p>
            <a:pPr eaLnBrk="1" hangingPunct="1">
              <a:spcBef>
                <a:spcPct val="50000"/>
              </a:spcBef>
            </a:pPr>
            <a:endParaRPr lang="en-US" b="1" dirty="0"/>
          </a:p>
          <a:p>
            <a:pPr eaLnBrk="1" hangingPunct="1">
              <a:spcBef>
                <a:spcPct val="50000"/>
              </a:spcBef>
            </a:pPr>
            <a:endParaRPr lang="en-US" sz="2000" b="1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We played volleyball at the beach across town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 because of the beautiful day.</a:t>
            </a:r>
          </a:p>
          <a:p>
            <a:pPr eaLnBrk="1" hangingPunct="1">
              <a:spcBef>
                <a:spcPct val="50000"/>
              </a:spcBef>
            </a:pPr>
            <a:endParaRPr lang="en-US" sz="1600" b="1" dirty="0"/>
          </a:p>
          <a:p>
            <a:pPr eaLnBrk="1" hangingPunct="1">
              <a:spcBef>
                <a:spcPct val="50000"/>
              </a:spcBef>
            </a:pPr>
            <a:endParaRPr lang="en-US" sz="1600" b="1" dirty="0"/>
          </a:p>
          <a:p>
            <a:pPr eaLnBrk="1" hangingPunct="1">
              <a:spcBef>
                <a:spcPct val="50000"/>
              </a:spcBef>
            </a:pPr>
            <a:endParaRPr lang="en-US" sz="1600" b="1" dirty="0"/>
          </a:p>
          <a:p>
            <a:pPr eaLnBrk="1" hangingPunct="1">
              <a:spcBef>
                <a:spcPct val="50000"/>
              </a:spcBef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97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CONJUNCTIONS</a:t>
            </a:r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52600" y="1371601"/>
            <a:ext cx="8540750" cy="44227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Underline the conjunctions in the following:</a:t>
            </a:r>
          </a:p>
          <a:p>
            <a:pPr marL="0" indent="0">
              <a:buNone/>
            </a:pPr>
            <a:endParaRPr lang="en-US" b="1" dirty="0"/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I like to eat green eggs and ham.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The politicians not only delivered their final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 speeches in Iowa, but also they were already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 preparing for the primary in New Hampshire.</a:t>
            </a:r>
          </a:p>
        </p:txBody>
      </p:sp>
    </p:spTree>
    <p:extLst>
      <p:ext uri="{BB962C8B-B14F-4D97-AF65-F5344CB8AC3E}">
        <p14:creationId xmlns:p14="http://schemas.microsoft.com/office/powerpoint/2010/main" val="98524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CONJUNCTIONS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A </a:t>
            </a:r>
            <a:r>
              <a:rPr lang="en-US" sz="2000" b="1" u="sng"/>
              <a:t>conjunction</a:t>
            </a:r>
            <a:r>
              <a:rPr lang="en-US" sz="2000" b="1"/>
              <a:t> is a word used to join words or groups of words.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Conjunctions that join equal parts of a sentence are called </a:t>
            </a:r>
            <a:r>
              <a:rPr lang="en-US" sz="2000" b="1" u="sng"/>
              <a:t>coordinating conjunctions</a:t>
            </a:r>
            <a:r>
              <a:rPr lang="en-US" sz="2000" b="1"/>
              <a:t>.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Examples of the above:  (and, but, for, nor, or, so, yet)</a:t>
            </a:r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Conjunctions that are used in pairs are called </a:t>
            </a:r>
            <a:r>
              <a:rPr lang="en-US" sz="2000" b="1" u="sng"/>
              <a:t>correlative conjunctions</a:t>
            </a:r>
            <a:r>
              <a:rPr lang="en-US" sz="2000" b="1"/>
              <a:t>.</a:t>
            </a:r>
            <a:r>
              <a:rPr lang="en-US" b="1"/>
              <a:t>  </a:t>
            </a:r>
          </a:p>
          <a:p>
            <a:pPr>
              <a:lnSpc>
                <a:spcPct val="80000"/>
              </a:lnSpc>
            </a:pPr>
            <a:endParaRPr lang="en-US" b="1"/>
          </a:p>
          <a:p>
            <a:pPr>
              <a:lnSpc>
                <a:spcPct val="80000"/>
              </a:lnSpc>
            </a:pPr>
            <a:r>
              <a:rPr lang="en-US" sz="2000" b="1"/>
              <a:t>Examples of the above:  (both . . . and) (neither . . . nor)</a:t>
            </a:r>
          </a:p>
        </p:txBody>
      </p:sp>
    </p:spTree>
    <p:extLst>
      <p:ext uri="{BB962C8B-B14F-4D97-AF65-F5344CB8AC3E}">
        <p14:creationId xmlns:p14="http://schemas.microsoft.com/office/powerpoint/2010/main" val="4332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CONJUNCTIONS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Circle the conjunctions in the following and determine if the conjunction is a </a:t>
            </a:r>
            <a:r>
              <a:rPr lang="en-US" b="1" u="sng"/>
              <a:t>coordinating</a:t>
            </a:r>
            <a:r>
              <a:rPr lang="en-US" b="1"/>
              <a:t> or a </a:t>
            </a:r>
            <a:r>
              <a:rPr lang="en-US" b="1" u="sng"/>
              <a:t>correlative conjunction</a:t>
            </a:r>
            <a:r>
              <a:rPr lang="en-US" b="1"/>
              <a:t>.</a:t>
            </a:r>
          </a:p>
          <a:p>
            <a:endParaRPr lang="en-US" b="1"/>
          </a:p>
          <a:p>
            <a:r>
              <a:rPr lang="en-US" b="1"/>
              <a:t>The class is going on a trip to both the movies and a restaurant.</a:t>
            </a:r>
          </a:p>
          <a:p>
            <a:endParaRPr lang="en-US" b="1"/>
          </a:p>
          <a:p>
            <a:r>
              <a:rPr lang="en-US" b="1"/>
              <a:t>We were going to go outside today for gym class, but it was raining cats and dogs.</a:t>
            </a:r>
          </a:p>
          <a:p>
            <a:endParaRPr lang="en-US" b="1"/>
          </a:p>
          <a:p>
            <a:endParaRPr lang="en-US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INTERJECTIONS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57400" y="20574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An </a:t>
            </a:r>
            <a:r>
              <a:rPr lang="en-US" b="1" u="sng"/>
              <a:t>interjection</a:t>
            </a:r>
            <a:r>
              <a:rPr lang="en-US" b="1"/>
              <a:t> is a word that expresses emotion and has no grammatical relation to other words in the sentence.</a:t>
            </a:r>
          </a:p>
          <a:p>
            <a:pPr eaLnBrk="1" hangingPunct="1">
              <a:spcBef>
                <a:spcPct val="50000"/>
              </a:spcBef>
            </a:pPr>
            <a:endParaRPr lang="en-US" b="1"/>
          </a:p>
          <a:p>
            <a:pPr eaLnBrk="1" hangingPunct="1">
              <a:spcBef>
                <a:spcPct val="50000"/>
              </a:spcBef>
            </a:pPr>
            <a:r>
              <a:rPr lang="en-US" b="1"/>
              <a:t>An interjection is usually followed by an exclamation point!!!!!!!!!!!!!!!!!!</a:t>
            </a:r>
          </a:p>
          <a:p>
            <a:pPr eaLnBrk="1" hangingPunct="1">
              <a:spcBef>
                <a:spcPct val="50000"/>
              </a:spcBef>
            </a:pPr>
            <a:endParaRPr lang="en-US" b="1"/>
          </a:p>
          <a:p>
            <a:pPr eaLnBrk="1" hangingPunct="1">
              <a:spcBef>
                <a:spcPct val="50000"/>
              </a:spcBef>
            </a:pPr>
            <a:r>
              <a:rPr lang="en-US" b="1"/>
              <a:t>Examples:  (Ouch!  ah, wow, great, yikes, incredible, no, terrific, yeah)</a:t>
            </a:r>
          </a:p>
          <a:p>
            <a:pPr eaLnBrk="1" hangingPunct="1">
              <a:spcBef>
                <a:spcPct val="50000"/>
              </a:spcBef>
            </a:pPr>
            <a:endParaRPr lang="en-US" b="1"/>
          </a:p>
          <a:p>
            <a:pPr eaLnBrk="1" hangingPunct="1">
              <a:spcBef>
                <a:spcPct val="50000"/>
              </a:spcBef>
            </a:pPr>
            <a:r>
              <a:rPr lang="en-US" b="1"/>
              <a:t>Create a sentence using an interjection.</a:t>
            </a:r>
          </a:p>
          <a:p>
            <a:pPr eaLnBrk="1" hangingPunct="1">
              <a:spcBef>
                <a:spcPct val="50000"/>
              </a:spcBef>
            </a:pPr>
            <a:endParaRPr lang="en-US" b="1"/>
          </a:p>
          <a:p>
            <a:pPr eaLnBrk="1" hangingPunct="1">
              <a:spcBef>
                <a:spcPct val="50000"/>
              </a:spcBef>
            </a:pPr>
            <a:r>
              <a:rPr lang="en-US" b="1"/>
              <a:t>Example:  Ouch!  That really hurt when you dropped that frying pan on my foot.</a:t>
            </a:r>
          </a:p>
        </p:txBody>
      </p:sp>
    </p:spTree>
    <p:extLst>
      <p:ext uri="{BB962C8B-B14F-4D97-AF65-F5344CB8AC3E}">
        <p14:creationId xmlns:p14="http://schemas.microsoft.com/office/powerpoint/2010/main" val="20246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369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PREPOSITIONS</vt:lpstr>
      <vt:lpstr>PREPOSITIONS</vt:lpstr>
      <vt:lpstr>CONJUNCTIONS</vt:lpstr>
      <vt:lpstr>CONJUNCTIONS</vt:lpstr>
      <vt:lpstr>CONJUNCTIONS</vt:lpstr>
      <vt:lpstr>INTERJECTIONS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Vezina.Alan</dc:creator>
  <cp:lastModifiedBy>Vezina.Alan</cp:lastModifiedBy>
  <cp:revision>2</cp:revision>
  <cp:lastPrinted>2017-10-25T14:53:18Z</cp:lastPrinted>
  <dcterms:created xsi:type="dcterms:W3CDTF">2017-02-28T20:14:52Z</dcterms:created>
  <dcterms:modified xsi:type="dcterms:W3CDTF">2017-10-25T14:53:31Z</dcterms:modified>
</cp:coreProperties>
</file>